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6"/>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www.essayhave.com/write-my-essay-for-me.html"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10226" y="326383"/>
            <a:ext cx="6743700" cy="5697855"/>
          </a:xfrm>
          <a:prstGeom prst="rect">
            <a:avLst/>
          </a:prstGeom>
        </p:spPr>
        <p:txBody>
          <a:bodyPr wrap="square" lIns="0" tIns="31114" rIns="0" bIns="0" rtlCol="0" vert="horz">
            <a:spAutoFit/>
          </a:bodyPr>
          <a:lstStyle/>
          <a:p>
            <a:pPr marL="12700" marR="320675">
              <a:lnSpc>
                <a:spcPts val="2220"/>
              </a:lnSpc>
              <a:spcBef>
                <a:spcPts val="244"/>
              </a:spcBef>
            </a:pPr>
            <a:r>
              <a:rPr dirty="0" sz="1900" spc="10" b="1">
                <a:latin typeface="Times New Roman"/>
                <a:cs typeface="Times New Roman"/>
              </a:rPr>
              <a:t>Write my </a:t>
            </a:r>
            <a:r>
              <a:rPr dirty="0" sz="1900" spc="5" b="1">
                <a:latin typeface="Times New Roman"/>
                <a:cs typeface="Times New Roman"/>
              </a:rPr>
              <a:t>essay for </a:t>
            </a:r>
            <a:r>
              <a:rPr dirty="0" sz="1900" spc="10" b="1">
                <a:latin typeface="Times New Roman"/>
                <a:cs typeface="Times New Roman"/>
              </a:rPr>
              <a:t>me no </a:t>
            </a:r>
            <a:r>
              <a:rPr dirty="0" sz="1900" spc="5" b="1">
                <a:latin typeface="Times New Roman"/>
                <a:cs typeface="Times New Roman"/>
              </a:rPr>
              <a:t>plagiarism </a:t>
            </a:r>
            <a:r>
              <a:rPr dirty="0" sz="1900" spc="10" b="1">
                <a:latin typeface="Times New Roman"/>
                <a:cs typeface="Times New Roman"/>
              </a:rPr>
              <a:t>Education </a:t>
            </a:r>
            <a:r>
              <a:rPr dirty="0" sz="1900" spc="5" b="1">
                <a:latin typeface="Times New Roman"/>
                <a:cs typeface="Times New Roman"/>
              </a:rPr>
              <a:t>in the family.  </a:t>
            </a:r>
            <a:r>
              <a:rPr dirty="0" sz="1900" spc="10" b="1">
                <a:latin typeface="Times New Roman"/>
                <a:cs typeface="Times New Roman"/>
              </a:rPr>
              <a:t>The </a:t>
            </a:r>
            <a:r>
              <a:rPr dirty="0" sz="1900" spc="5" b="1">
                <a:latin typeface="Times New Roman"/>
                <a:cs typeface="Times New Roman"/>
              </a:rPr>
              <a:t>pros </a:t>
            </a:r>
            <a:r>
              <a:rPr dirty="0" sz="1900" spc="10" b="1">
                <a:latin typeface="Times New Roman"/>
                <a:cs typeface="Times New Roman"/>
              </a:rPr>
              <a:t>and</a:t>
            </a:r>
            <a:r>
              <a:rPr dirty="0" sz="1900" spc="-5" b="1">
                <a:latin typeface="Times New Roman"/>
                <a:cs typeface="Times New Roman"/>
              </a:rPr>
              <a:t> </a:t>
            </a:r>
            <a:r>
              <a:rPr dirty="0" sz="1900" spc="5" b="1">
                <a:latin typeface="Times New Roman"/>
                <a:cs typeface="Times New Roman"/>
              </a:rPr>
              <a:t>cons</a:t>
            </a:r>
            <a:endParaRPr sz="1900">
              <a:latin typeface="Times New Roman"/>
              <a:cs typeface="Times New Roman"/>
            </a:endParaRPr>
          </a:p>
          <a:p>
            <a:pPr marL="12700" marR="5080">
              <a:lnSpc>
                <a:spcPct val="100000"/>
              </a:lnSpc>
              <a:spcBef>
                <a:spcPts val="1245"/>
              </a:spcBef>
            </a:pPr>
            <a:r>
              <a:rPr dirty="0" sz="950">
                <a:latin typeface="Times New Roman"/>
                <a:cs typeface="Times New Roman"/>
              </a:rPr>
              <a:t>Education in the family. The pros and cons According to the law "On education in the Russian Federation", family education is a </a:t>
            </a:r>
            <a:r>
              <a:rPr dirty="0" sz="950" spc="5">
                <a:latin typeface="Times New Roman"/>
                <a:cs typeface="Times New Roman"/>
              </a:rPr>
              <a:t>form </a:t>
            </a:r>
            <a:r>
              <a:rPr dirty="0" sz="950">
                <a:latin typeface="Times New Roman"/>
                <a:cs typeface="Times New Roman"/>
              </a:rPr>
              <a:t>of  learning in which the curriculum is mastered </a:t>
            </a:r>
            <a:r>
              <a:rPr dirty="0" sz="950" spc="5">
                <a:latin typeface="Times New Roman"/>
                <a:cs typeface="Times New Roman"/>
              </a:rPr>
              <a:t>by </a:t>
            </a:r>
            <a:r>
              <a:rPr dirty="0" sz="950">
                <a:latin typeface="Times New Roman"/>
                <a:cs typeface="Times New Roman"/>
              </a:rPr>
              <a:t>the child outside of school. So, the responsibility goes to the parents. For some </a:t>
            </a:r>
            <a:r>
              <a:rPr dirty="0" sz="950" spc="-5">
                <a:latin typeface="Times New Roman"/>
                <a:cs typeface="Times New Roman"/>
              </a:rPr>
              <a:t>it's </a:t>
            </a:r>
            <a:r>
              <a:rPr dirty="0" sz="950">
                <a:latin typeface="Times New Roman"/>
                <a:cs typeface="Times New Roman"/>
              </a:rPr>
              <a:t>a  necessary measure (for example, a child may not socialize in the class), which means a lot of stress and long shift to a new way. But there  are parents who consciously choose for their children education in the family. This is a considered and informed</a:t>
            </a:r>
            <a:r>
              <a:rPr dirty="0" sz="950" spc="35">
                <a:latin typeface="Times New Roman"/>
                <a:cs typeface="Times New Roman"/>
              </a:rPr>
              <a:t> </a:t>
            </a:r>
            <a:r>
              <a:rPr dirty="0" sz="950">
                <a:latin typeface="Times New Roman"/>
                <a:cs typeface="Times New Roman"/>
              </a:rPr>
              <a:t>step.</a:t>
            </a:r>
            <a:endParaRPr sz="950">
              <a:latin typeface="Times New Roman"/>
              <a:cs typeface="Times New Roman"/>
            </a:endParaRPr>
          </a:p>
          <a:p>
            <a:pPr>
              <a:lnSpc>
                <a:spcPct val="100000"/>
              </a:lnSpc>
              <a:spcBef>
                <a:spcPts val="40"/>
              </a:spcBef>
            </a:pPr>
            <a:endParaRPr sz="800">
              <a:latin typeface="Times New Roman"/>
              <a:cs typeface="Times New Roman"/>
            </a:endParaRPr>
          </a:p>
          <a:p>
            <a:pPr marL="12700" marR="103505">
              <a:lnSpc>
                <a:spcPct val="100000"/>
              </a:lnSpc>
            </a:pPr>
            <a:r>
              <a:rPr dirty="0" sz="950">
                <a:latin typeface="Times New Roman"/>
                <a:cs typeface="Times New Roman"/>
              </a:rPr>
              <a:t>Of course, these questions are solved individually, but there are several factors that are very important for each child at different stages  of development. These include socialization, the development of the basic knowledge prescribed curriculum (for the certification and  admission to higher education), broaden their horizons, necessary for a full life in society, maintaining </a:t>
            </a:r>
            <a:r>
              <a:rPr dirty="0" sz="950" spc="5">
                <a:latin typeface="Times New Roman"/>
                <a:cs typeface="Times New Roman"/>
              </a:rPr>
              <a:t>good </a:t>
            </a:r>
            <a:r>
              <a:rPr dirty="0" sz="950">
                <a:latin typeface="Times New Roman"/>
                <a:cs typeface="Times New Roman"/>
              </a:rPr>
              <a:t>health, both physical and  mental, moral education and others. And yet, where is the best implemented of these factors: at school or at home? Let us examine each  item</a:t>
            </a:r>
            <a:r>
              <a:rPr dirty="0" sz="950" spc="-5">
                <a:latin typeface="Times New Roman"/>
                <a:cs typeface="Times New Roman"/>
              </a:rPr>
              <a:t> </a:t>
            </a:r>
            <a:r>
              <a:rPr dirty="0" sz="950">
                <a:latin typeface="Times New Roman"/>
                <a:cs typeface="Times New Roman"/>
              </a:rPr>
              <a:t>separately.</a:t>
            </a:r>
            <a:endParaRPr sz="950">
              <a:latin typeface="Times New Roman"/>
              <a:cs typeface="Times New Roman"/>
            </a:endParaRPr>
          </a:p>
          <a:p>
            <a:pPr>
              <a:lnSpc>
                <a:spcPct val="100000"/>
              </a:lnSpc>
              <a:spcBef>
                <a:spcPts val="45"/>
              </a:spcBef>
            </a:pPr>
            <a:endParaRPr sz="800">
              <a:latin typeface="Times New Roman"/>
              <a:cs typeface="Times New Roman"/>
            </a:endParaRPr>
          </a:p>
          <a:p>
            <a:pPr marL="12700" marR="14604">
              <a:lnSpc>
                <a:spcPct val="100000"/>
              </a:lnSpc>
            </a:pPr>
            <a:r>
              <a:rPr dirty="0" sz="950">
                <a:latin typeface="Times New Roman"/>
                <a:cs typeface="Times New Roman"/>
              </a:rPr>
              <a:t>Socialization is a necessary process of life in society. Sooner or </a:t>
            </a:r>
            <a:r>
              <a:rPr dirty="0" sz="950" spc="-5">
                <a:latin typeface="Times New Roman"/>
                <a:cs typeface="Times New Roman"/>
              </a:rPr>
              <a:t>later </a:t>
            </a:r>
            <a:r>
              <a:rPr dirty="0" sz="950">
                <a:latin typeface="Times New Roman"/>
                <a:cs typeface="Times New Roman"/>
              </a:rPr>
              <a:t>a person begins to interact with other people. And </a:t>
            </a:r>
            <a:r>
              <a:rPr dirty="0" sz="950" spc="5">
                <a:latin typeface="Times New Roman"/>
                <a:cs typeface="Times New Roman"/>
              </a:rPr>
              <a:t>how </a:t>
            </a:r>
            <a:r>
              <a:rPr dirty="0" sz="950">
                <a:latin typeface="Times New Roman"/>
                <a:cs typeface="Times New Roman"/>
              </a:rPr>
              <a:t>is he going  to do, </a:t>
            </a:r>
            <a:r>
              <a:rPr dirty="0" sz="950" spc="5">
                <a:latin typeface="Times New Roman"/>
                <a:cs typeface="Times New Roman"/>
              </a:rPr>
              <a:t>how </a:t>
            </a:r>
            <a:r>
              <a:rPr dirty="0" sz="950">
                <a:latin typeface="Times New Roman"/>
                <a:cs typeface="Times New Roman"/>
              </a:rPr>
              <a:t>to solve problems </a:t>
            </a:r>
            <a:r>
              <a:rPr dirty="0" sz="950" spc="5">
                <a:latin typeface="Times New Roman"/>
                <a:cs typeface="Times New Roman"/>
              </a:rPr>
              <a:t>how </a:t>
            </a:r>
            <a:r>
              <a:rPr dirty="0" sz="950">
                <a:latin typeface="Times New Roman"/>
                <a:cs typeface="Times New Roman"/>
              </a:rPr>
              <a:t>to adapt to new groups, depends </a:t>
            </a:r>
            <a:r>
              <a:rPr dirty="0" sz="950" spc="5">
                <a:latin typeface="Times New Roman"/>
                <a:cs typeface="Times New Roman"/>
              </a:rPr>
              <a:t>on how you </a:t>
            </a:r>
            <a:r>
              <a:rPr dirty="0" sz="950">
                <a:latin typeface="Times New Roman"/>
                <a:cs typeface="Times New Roman"/>
              </a:rPr>
              <a:t>will teach </a:t>
            </a:r>
            <a:r>
              <a:rPr dirty="0" sz="950" spc="-5">
                <a:latin typeface="Times New Roman"/>
                <a:cs typeface="Times New Roman"/>
              </a:rPr>
              <a:t>it. </a:t>
            </a:r>
            <a:r>
              <a:rPr dirty="0" sz="950">
                <a:latin typeface="Times New Roman"/>
                <a:cs typeface="Times New Roman"/>
              </a:rPr>
              <a:t>Not necessarily in theory, but it is important  that this process is controlled </a:t>
            </a:r>
            <a:r>
              <a:rPr dirty="0" sz="950" spc="5">
                <a:latin typeface="Times New Roman"/>
                <a:cs typeface="Times New Roman"/>
              </a:rPr>
              <a:t>from </a:t>
            </a:r>
            <a:r>
              <a:rPr dirty="0" sz="950">
                <a:latin typeface="Times New Roman"/>
                <a:cs typeface="Times New Roman"/>
              </a:rPr>
              <a:t>the outside. Well, when students have the opportunity to communicate </a:t>
            </a:r>
            <a:r>
              <a:rPr dirty="0" sz="950" spc="5">
                <a:latin typeface="Times New Roman"/>
                <a:cs typeface="Times New Roman"/>
              </a:rPr>
              <a:t>on </a:t>
            </a:r>
            <a:r>
              <a:rPr dirty="0" sz="950">
                <a:latin typeface="Times New Roman"/>
                <a:cs typeface="Times New Roman"/>
              </a:rPr>
              <a:t>the loose threads, make  friends </a:t>
            </a:r>
            <a:r>
              <a:rPr dirty="0" sz="950" spc="5">
                <a:latin typeface="Times New Roman"/>
                <a:cs typeface="Times New Roman"/>
              </a:rPr>
              <a:t>from </a:t>
            </a:r>
            <a:r>
              <a:rPr dirty="0" sz="950">
                <a:latin typeface="Times New Roman"/>
                <a:cs typeface="Times New Roman"/>
              </a:rPr>
              <a:t>other </a:t>
            </a:r>
            <a:r>
              <a:rPr dirty="0" sz="950" spc="-5">
                <a:latin typeface="Times New Roman"/>
                <a:cs typeface="Times New Roman"/>
              </a:rPr>
              <a:t>classes, </a:t>
            </a:r>
            <a:r>
              <a:rPr dirty="0" sz="950">
                <a:latin typeface="Times New Roman"/>
                <a:cs typeface="Times New Roman"/>
              </a:rPr>
              <a:t>gain experience </a:t>
            </a:r>
            <a:r>
              <a:rPr dirty="0" sz="950" spc="5">
                <a:latin typeface="Times New Roman"/>
                <a:cs typeface="Times New Roman"/>
              </a:rPr>
              <a:t>from </a:t>
            </a:r>
            <a:r>
              <a:rPr dirty="0" sz="950">
                <a:latin typeface="Times New Roman"/>
                <a:cs typeface="Times New Roman"/>
              </a:rPr>
              <a:t>the older generation. But in school they rarely get to control these processes. As a result,  children in conflict, give birth to unwanted communication, learning inappropriate things. When training takes place at home, parents can  observe. </a:t>
            </a:r>
            <a:r>
              <a:rPr dirty="0" sz="950" spc="5">
                <a:latin typeface="Times New Roman"/>
                <a:cs typeface="Times New Roman"/>
              </a:rPr>
              <a:t>How </a:t>
            </a:r>
            <a:r>
              <a:rPr dirty="0" sz="950">
                <a:latin typeface="Times New Roman"/>
                <a:cs typeface="Times New Roman"/>
              </a:rPr>
              <a:t>and </a:t>
            </a:r>
            <a:r>
              <a:rPr dirty="0" u="sng" sz="950">
                <a:solidFill>
                  <a:srgbClr val="0000ED"/>
                </a:solidFill>
                <a:uFill>
                  <a:solidFill>
                    <a:srgbClr val="0000ED"/>
                  </a:solidFill>
                </a:uFill>
                <a:latin typeface="Times New Roman"/>
                <a:cs typeface="Times New Roman"/>
                <a:hlinkClick r:id="rId2"/>
              </a:rPr>
              <a:t>write my essay for me </a:t>
            </a:r>
            <a:r>
              <a:rPr dirty="0" u="sng" sz="950" spc="5">
                <a:solidFill>
                  <a:srgbClr val="0000ED"/>
                </a:solidFill>
                <a:uFill>
                  <a:solidFill>
                    <a:srgbClr val="0000ED"/>
                  </a:solidFill>
                </a:uFill>
                <a:latin typeface="Times New Roman"/>
                <a:cs typeface="Times New Roman"/>
                <a:hlinkClick r:id="rId2"/>
              </a:rPr>
              <a:t>no </a:t>
            </a:r>
            <a:r>
              <a:rPr dirty="0" u="sng" sz="950">
                <a:solidFill>
                  <a:srgbClr val="0000ED"/>
                </a:solidFill>
                <a:uFill>
                  <a:solidFill>
                    <a:srgbClr val="0000ED"/>
                  </a:solidFill>
                </a:uFill>
                <a:latin typeface="Times New Roman"/>
                <a:cs typeface="Times New Roman"/>
                <a:hlinkClick r:id="rId2"/>
              </a:rPr>
              <a:t>plagiarism</a:t>
            </a:r>
            <a:r>
              <a:rPr dirty="0" sz="950">
                <a:solidFill>
                  <a:srgbClr val="0000ED"/>
                </a:solidFill>
                <a:latin typeface="Times New Roman"/>
                <a:cs typeface="Times New Roman"/>
                <a:hlinkClick r:id="rId2"/>
              </a:rPr>
              <a:t> </a:t>
            </a:r>
            <a:r>
              <a:rPr dirty="0" sz="950">
                <a:latin typeface="Times New Roman"/>
                <a:cs typeface="Times New Roman"/>
              </a:rPr>
              <a:t>with </a:t>
            </a:r>
            <a:r>
              <a:rPr dirty="0" sz="950" spc="5">
                <a:latin typeface="Times New Roman"/>
                <a:cs typeface="Times New Roman"/>
              </a:rPr>
              <a:t>whom </a:t>
            </a:r>
            <a:r>
              <a:rPr dirty="0" sz="950">
                <a:latin typeface="Times New Roman"/>
                <a:cs typeface="Times New Roman"/>
              </a:rPr>
              <a:t>their child communicates. This means he did not choose friends, and  a </a:t>
            </a:r>
            <a:r>
              <a:rPr dirty="0" sz="950" spc="5">
                <a:latin typeface="Times New Roman"/>
                <a:cs typeface="Times New Roman"/>
              </a:rPr>
              <a:t>good </a:t>
            </a:r>
            <a:r>
              <a:rPr dirty="0" sz="950">
                <a:latin typeface="Times New Roman"/>
                <a:cs typeface="Times New Roman"/>
              </a:rPr>
              <a:t>environment in which </a:t>
            </a:r>
            <a:r>
              <a:rPr dirty="0" sz="950" spc="5">
                <a:latin typeface="Times New Roman"/>
                <a:cs typeface="Times New Roman"/>
              </a:rPr>
              <a:t>you </a:t>
            </a:r>
            <a:r>
              <a:rPr dirty="0" sz="950">
                <a:latin typeface="Times New Roman"/>
                <a:cs typeface="Times New Roman"/>
              </a:rPr>
              <a:t>and friends will be good. In addition to the secondary school there are many organizations </a:t>
            </a:r>
            <a:r>
              <a:rPr dirty="0" sz="950" spc="5">
                <a:latin typeface="Times New Roman"/>
                <a:cs typeface="Times New Roman"/>
              </a:rPr>
              <a:t>on </a:t>
            </a:r>
            <a:r>
              <a:rPr dirty="0" sz="950">
                <a:latin typeface="Times New Roman"/>
                <a:cs typeface="Times New Roman"/>
              </a:rPr>
              <a:t>the  development of children (sports clubs, art studios, music schools), as well as each parent has </a:t>
            </a:r>
            <a:r>
              <a:rPr dirty="0" sz="950" spc="5">
                <a:latin typeface="Times New Roman"/>
                <a:cs typeface="Times New Roman"/>
              </a:rPr>
              <a:t>good </a:t>
            </a:r>
            <a:r>
              <a:rPr dirty="0" sz="950">
                <a:latin typeface="Times New Roman"/>
                <a:cs typeface="Times New Roman"/>
              </a:rPr>
              <a:t>friends, and in this environment at a  certain age, </a:t>
            </a:r>
            <a:r>
              <a:rPr dirty="0" sz="950" spc="5">
                <a:latin typeface="Times New Roman"/>
                <a:cs typeface="Times New Roman"/>
              </a:rPr>
              <a:t>you </a:t>
            </a:r>
            <a:r>
              <a:rPr dirty="0" sz="950">
                <a:latin typeface="Times New Roman"/>
                <a:cs typeface="Times New Roman"/>
              </a:rPr>
              <a:t>can enter and your</a:t>
            </a:r>
            <a:r>
              <a:rPr dirty="0" sz="950" spc="-10">
                <a:latin typeface="Times New Roman"/>
                <a:cs typeface="Times New Roman"/>
              </a:rPr>
              <a:t> </a:t>
            </a:r>
            <a:r>
              <a:rPr dirty="0" sz="950">
                <a:latin typeface="Times New Roman"/>
                <a:cs typeface="Times New Roman"/>
              </a:rPr>
              <a:t>child.</a:t>
            </a:r>
            <a:endParaRPr sz="950">
              <a:latin typeface="Times New Roman"/>
              <a:cs typeface="Times New Roman"/>
            </a:endParaRPr>
          </a:p>
          <a:p>
            <a:pPr>
              <a:lnSpc>
                <a:spcPct val="100000"/>
              </a:lnSpc>
              <a:spcBef>
                <a:spcPts val="40"/>
              </a:spcBef>
            </a:pPr>
            <a:endParaRPr sz="800">
              <a:latin typeface="Times New Roman"/>
              <a:cs typeface="Times New Roman"/>
            </a:endParaRPr>
          </a:p>
          <a:p>
            <a:pPr marL="12700" marR="69215">
              <a:lnSpc>
                <a:spcPct val="100000"/>
              </a:lnSpc>
            </a:pPr>
            <a:r>
              <a:rPr dirty="0" sz="950">
                <a:latin typeface="Times New Roman"/>
                <a:cs typeface="Times New Roman"/>
              </a:rPr>
              <a:t>The development of the school curriculum. The child will never learn the necessary certification knowledge without any motivation. In  school deal with it badly. Despite the fact that there are professional teachers to motivate students they </a:t>
            </a:r>
            <a:r>
              <a:rPr dirty="0" sz="950" spc="5">
                <a:latin typeface="Times New Roman"/>
                <a:cs typeface="Times New Roman"/>
              </a:rPr>
              <a:t>do </a:t>
            </a:r>
            <a:r>
              <a:rPr dirty="0" sz="950">
                <a:latin typeface="Times New Roman"/>
                <a:cs typeface="Times New Roman"/>
              </a:rPr>
              <a:t>not know. Hence the tiredness  of the children, and an unwillingness to attend school, and academic failure. At family education parents take into account the  characteristics of their child-student and </a:t>
            </a:r>
            <a:r>
              <a:rPr dirty="0" sz="950" spc="5">
                <a:latin typeface="Times New Roman"/>
                <a:cs typeface="Times New Roman"/>
              </a:rPr>
              <a:t>know </a:t>
            </a:r>
            <a:r>
              <a:rPr dirty="0" sz="950">
                <a:latin typeface="Times New Roman"/>
                <a:cs typeface="Times New Roman"/>
              </a:rPr>
              <a:t>at what point, than cheer up, and set to work.</a:t>
            </a:r>
            <a:endParaRPr sz="950">
              <a:latin typeface="Times New Roman"/>
              <a:cs typeface="Times New Roman"/>
            </a:endParaRPr>
          </a:p>
          <a:p>
            <a:pPr>
              <a:lnSpc>
                <a:spcPct val="100000"/>
              </a:lnSpc>
              <a:spcBef>
                <a:spcPts val="45"/>
              </a:spcBef>
            </a:pPr>
            <a:endParaRPr sz="800">
              <a:latin typeface="Times New Roman"/>
              <a:cs typeface="Times New Roman"/>
            </a:endParaRPr>
          </a:p>
          <a:p>
            <a:pPr marL="12700" marR="107950">
              <a:lnSpc>
                <a:spcPct val="100000"/>
              </a:lnSpc>
            </a:pPr>
            <a:r>
              <a:rPr dirty="0" sz="950">
                <a:latin typeface="Times New Roman"/>
                <a:cs typeface="Times New Roman"/>
              </a:rPr>
              <a:t>Under the expanding horizons study means a child of the world, the interest in various processes in nature and their relationship to  human life. But not in the school plan and personal desire. Have students physically </a:t>
            </a:r>
            <a:r>
              <a:rPr dirty="0" sz="950" spc="5">
                <a:latin typeface="Times New Roman"/>
                <a:cs typeface="Times New Roman"/>
              </a:rPr>
              <a:t>do </a:t>
            </a:r>
            <a:r>
              <a:rPr dirty="0" sz="950">
                <a:latin typeface="Times New Roman"/>
                <a:cs typeface="Times New Roman"/>
              </a:rPr>
              <a:t>not have time for this. And mom, </a:t>
            </a:r>
            <a:r>
              <a:rPr dirty="0" sz="950" spc="5">
                <a:latin typeface="Times New Roman"/>
                <a:cs typeface="Times New Roman"/>
              </a:rPr>
              <a:t>you </a:t>
            </a:r>
            <a:r>
              <a:rPr dirty="0" sz="950">
                <a:latin typeface="Times New Roman"/>
                <a:cs typeface="Times New Roman"/>
              </a:rPr>
              <a:t>and dawn  to meet, after determining which side the sun rises, and squirrels to feed, having considered their</a:t>
            </a:r>
            <a:r>
              <a:rPr dirty="0" sz="950" spc="10">
                <a:latin typeface="Times New Roman"/>
                <a:cs typeface="Times New Roman"/>
              </a:rPr>
              <a:t> </a:t>
            </a:r>
            <a:r>
              <a:rPr dirty="0" sz="950">
                <a:latin typeface="Times New Roman"/>
                <a:cs typeface="Times New Roman"/>
              </a:rPr>
              <a:t>color.</a:t>
            </a:r>
            <a:endParaRPr sz="950">
              <a:latin typeface="Times New Roman"/>
              <a:cs typeface="Times New Roman"/>
            </a:endParaRPr>
          </a:p>
          <a:p>
            <a:pPr>
              <a:lnSpc>
                <a:spcPct val="100000"/>
              </a:lnSpc>
              <a:spcBef>
                <a:spcPts val="40"/>
              </a:spcBef>
            </a:pPr>
            <a:endParaRPr sz="800">
              <a:latin typeface="Times New Roman"/>
              <a:cs typeface="Times New Roman"/>
            </a:endParaRPr>
          </a:p>
          <a:p>
            <a:pPr marL="12700" marR="227965">
              <a:lnSpc>
                <a:spcPct val="100000"/>
              </a:lnSpc>
            </a:pPr>
            <a:r>
              <a:rPr dirty="0" sz="950">
                <a:latin typeface="Times New Roman"/>
                <a:cs typeface="Times New Roman"/>
              </a:rPr>
              <a:t>And certainly for the health of parents can track better than any, even the responsible teacher. And the home environment much safer  than at school. No additional sources of infection. And needless to say about the moral health of</a:t>
            </a:r>
            <a:r>
              <a:rPr dirty="0" sz="950" spc="20">
                <a:latin typeface="Times New Roman"/>
                <a:cs typeface="Times New Roman"/>
              </a:rPr>
              <a:t> </a:t>
            </a:r>
            <a:r>
              <a:rPr dirty="0" sz="950">
                <a:latin typeface="Times New Roman"/>
                <a:cs typeface="Times New Roman"/>
              </a:rPr>
              <a:t>children?</a:t>
            </a:r>
            <a:endParaRPr sz="950">
              <a:latin typeface="Times New Roman"/>
              <a:cs typeface="Times New Roman"/>
            </a:endParaRPr>
          </a:p>
          <a:p>
            <a:pPr>
              <a:lnSpc>
                <a:spcPct val="100000"/>
              </a:lnSpc>
              <a:spcBef>
                <a:spcPts val="40"/>
              </a:spcBef>
            </a:pPr>
            <a:endParaRPr sz="800">
              <a:latin typeface="Times New Roman"/>
              <a:cs typeface="Times New Roman"/>
            </a:endParaRPr>
          </a:p>
          <a:p>
            <a:pPr marL="12700" marR="147955">
              <a:lnSpc>
                <a:spcPct val="100000"/>
              </a:lnSpc>
            </a:pPr>
            <a:r>
              <a:rPr dirty="0" sz="950">
                <a:latin typeface="Times New Roman"/>
                <a:cs typeface="Times New Roman"/>
              </a:rPr>
              <a:t>Every parent has a choice </a:t>
            </a:r>
            <a:r>
              <a:rPr dirty="0" sz="950" spc="5">
                <a:latin typeface="Times New Roman"/>
                <a:cs typeface="Times New Roman"/>
              </a:rPr>
              <a:t>how </a:t>
            </a:r>
            <a:r>
              <a:rPr dirty="0" sz="950">
                <a:latin typeface="Times New Roman"/>
                <a:cs typeface="Times New Roman"/>
              </a:rPr>
              <a:t>to make his child's life better. And many are choosing family learning. The main thing is to be ready, to  prepare your child and to strive with him for his future.</a:t>
            </a:r>
            <a:endParaRPr sz="95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E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2020-06-03T14:45:51Z</dcterms:created>
  <dcterms:modified xsi:type="dcterms:W3CDTF">2020-06-03T14:45:51Z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2020-06-03T00:00:00Z</vt:filetime>
  </property>
  <property fmtid="{D5CDD505-2E9C-101B-9397-08002B2CF9AE}" pid="3" name="Creator">
    <vt:lpwstr>wkhtmltopdf 0.12.5</vt:lpwstr>
  </property>
  <property fmtid="{D5CDD505-2E9C-101B-9397-08002B2CF9AE}" pid="4" name="LastSaved">
    <vt:filetime>2020-06-03T00:00:00Z</vt:filetime>
  </property>
</Properties>
</file>